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2" r:id="rId2"/>
    <p:sldId id="260" r:id="rId3"/>
    <p:sldId id="282" r:id="rId4"/>
    <p:sldId id="283" r:id="rId5"/>
    <p:sldId id="285" r:id="rId6"/>
    <p:sldId id="286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C8FF2"/>
    <a:srgbClr val="041592"/>
    <a:srgbClr val="062E5E"/>
    <a:srgbClr val="073277"/>
    <a:srgbClr val="09216D"/>
    <a:srgbClr val="032851"/>
    <a:srgbClr val="0D1163"/>
    <a:srgbClr val="FD0339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23" autoAdjust="0"/>
    <p:restoredTop sz="94624" autoAdjust="0"/>
  </p:normalViewPr>
  <p:slideViewPr>
    <p:cSldViewPr>
      <p:cViewPr varScale="1">
        <p:scale>
          <a:sx n="76" d="100"/>
          <a:sy n="76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15EA5C5-29DE-463F-AD40-C9FCDFAA94F1}" type="datetimeFigureOut">
              <a:rPr lang="ru-RU"/>
              <a:pPr>
                <a:defRPr/>
              </a:pPr>
              <a:t>24.11.2020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B97CED0-2871-43CC-B3A8-BFFB88A71D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53899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1A624A-8CC2-4A85-B6F2-89A15DD8B05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0997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1A624A-8CC2-4A85-B6F2-89A15DD8B05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6281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1A624A-8CC2-4A85-B6F2-89A15DD8B05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30734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1A624A-8CC2-4A85-B6F2-89A15DD8B05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4933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1A624A-8CC2-4A85-B6F2-89A15DD8B05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2529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3A035-7CC6-4394-A6AD-4385443987F8}" type="datetimeFigureOut">
              <a:rPr lang="ru-RU"/>
              <a:pPr>
                <a:defRPr/>
              </a:pPr>
              <a:t>24.11.2020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A2D1B-A79A-4A65-894A-6C23B13CFC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C121D-9FDD-465B-875D-6FF27A535A8F}" type="datetimeFigureOut">
              <a:rPr lang="ru-RU"/>
              <a:pPr>
                <a:defRPr/>
              </a:pPr>
              <a:t>24.11.2020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7A9EC-3315-4B99-BE26-AC39F59B40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AC80E-E6CC-4F44-8CC3-6D0FF6884931}" type="datetimeFigureOut">
              <a:rPr lang="ru-RU"/>
              <a:pPr>
                <a:defRPr/>
              </a:pPr>
              <a:t>24.11.2020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DBF4A-443E-4107-A65C-8E916EF60A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61521-BDA8-40B9-B4CC-B63A7E39398A}" type="datetimeFigureOut">
              <a:rPr lang="ru-RU"/>
              <a:pPr>
                <a:defRPr/>
              </a:pPr>
              <a:t>24.11.2020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84A11-D363-4CBB-9BB5-4BA68D94BA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90373-FB28-48FD-9AB9-5B8B8782E8FC}" type="datetimeFigureOut">
              <a:rPr lang="ru-RU"/>
              <a:pPr>
                <a:defRPr/>
              </a:pPr>
              <a:t>24.11.2020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E9E04-455E-4160-93F6-8982261C3E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79F21-D9B5-4ABE-A054-1FECFF56727A}" type="datetimeFigureOut">
              <a:rPr lang="ru-RU"/>
              <a:pPr>
                <a:defRPr/>
              </a:pPr>
              <a:t>24.11.2020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D522E-7064-4E89-A6A2-0C83E50ACC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A2D85-85D6-4D7A-926B-C85E7AA9D5A6}" type="datetimeFigureOut">
              <a:rPr lang="ru-RU"/>
              <a:pPr>
                <a:defRPr/>
              </a:pPr>
              <a:t>24.11.2020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65511-6735-4794-99A3-DE0BC03EF5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6EB7B-F579-41D1-B1F7-FF5B91C95EF6}" type="datetimeFigureOut">
              <a:rPr lang="ru-RU"/>
              <a:pPr>
                <a:defRPr/>
              </a:pPr>
              <a:t>24.11.2020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D14B9-04EA-4A61-B951-C3C7ECFB77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BD085-EA11-471B-882A-6A54D57A04F2}" type="datetimeFigureOut">
              <a:rPr lang="ru-RU"/>
              <a:pPr>
                <a:defRPr/>
              </a:pPr>
              <a:t>24.11.2020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1F72A-5C95-4A88-A3BD-7459AA213C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58B8D-380B-4C07-B00D-711633E90787}" type="datetimeFigureOut">
              <a:rPr lang="ru-RU"/>
              <a:pPr>
                <a:defRPr/>
              </a:pPr>
              <a:t>24.11.2020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78360-A897-4ABF-95E8-9E0633BBB7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4DB59-07A9-4776-8296-9713970C73AD}" type="datetimeFigureOut">
              <a:rPr lang="ru-RU"/>
              <a:pPr>
                <a:defRPr/>
              </a:pPr>
              <a:t>24.11.2020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F27C4-D523-45CC-B675-10AC1EB738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FE0B9D-B986-4340-85F1-70A08DB32A1F}" type="datetimeFigureOut">
              <a:rPr lang="ru-RU"/>
              <a:pPr>
                <a:defRPr/>
              </a:pPr>
              <a:t>24.11.2020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F10DB3-D308-4A0E-AE7A-BCD3280BB0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0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  <a:solidFill>
            <a:schemeClr val="tx1"/>
          </a:solidFill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9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US" sz="9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9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9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9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9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ОТЕЧЕСТВЕННЫЕ  ПРОДУКТЫ  НОВОГО  ПОКОЛЕНИЯ </a:t>
            </a:r>
            <a:br>
              <a:rPr lang="ru-RU" sz="9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</a:br>
            <a:endParaRPr lang="ru-RU" sz="9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765175"/>
            <a:ext cx="8229600" cy="5807075"/>
          </a:xfrm>
          <a:solidFill>
            <a:schemeClr val="tx2">
              <a:lumMod val="60000"/>
              <a:lumOff val="40000"/>
            </a:schemeClr>
          </a:solidFill>
          <a:ln w="3175">
            <a:solidFill>
              <a:srgbClr val="000000"/>
            </a:solidFill>
          </a:ln>
          <a:effectLst>
            <a:outerShdw dist="50800" dir="5400000" algn="ctr" rotWithShape="0">
              <a:schemeClr val="tx1"/>
            </a:outerShdw>
          </a:effectLst>
        </p:spPr>
        <p:txBody>
          <a:bodyPr/>
          <a:lstStyle/>
          <a:p>
            <a:pPr marL="0" indent="0" algn="r" eaLnBrk="1" hangingPunct="1"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062E5E"/>
                </a:solidFill>
                <a:latin typeface="Arial" charset="0"/>
                <a:cs typeface="Arial" charset="0"/>
              </a:rPr>
              <a:t/>
            </a:r>
            <a:br>
              <a:rPr lang="ru-RU" sz="1800" b="1" dirty="0" smtClean="0">
                <a:solidFill>
                  <a:srgbClr val="062E5E"/>
                </a:solidFill>
                <a:latin typeface="Arial" charset="0"/>
                <a:cs typeface="Arial" charset="0"/>
              </a:rPr>
            </a:br>
            <a:endParaRPr lang="ru-RU" sz="1800" b="1" dirty="0" smtClean="0">
              <a:solidFill>
                <a:srgbClr val="062E5E"/>
              </a:solidFill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ru-RU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415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Научно-производственный комплекс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АРКТИЧЕСКИЙ ЦЕНТР 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ЧЕЛОВЕКА ОТ ХОЛОДА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FFFFCC"/>
                </a:solidFill>
              </a:rPr>
              <a:t>(Проект)</a:t>
            </a:r>
          </a:p>
          <a:p>
            <a:pPr marL="0" indent="0" algn="ctr">
              <a:buNone/>
            </a:pPr>
            <a:endParaRPr lang="ru-RU" sz="2000" b="1" dirty="0" smtClean="0">
              <a:solidFill>
                <a:srgbClr val="FFFFCC"/>
              </a:solidFill>
            </a:endParaRPr>
          </a:p>
          <a:p>
            <a:pPr marL="0" indent="0" algn="ctr">
              <a:buNone/>
            </a:pPr>
            <a:endParaRPr lang="ru-RU" sz="2000" b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b="1" dirty="0" smtClean="0">
              <a:solidFill>
                <a:srgbClr val="FFFFCC"/>
              </a:solidFill>
            </a:endParaRPr>
          </a:p>
          <a:p>
            <a:pPr marL="0" indent="0" algn="ctr">
              <a:buNone/>
            </a:pPr>
            <a:endParaRPr lang="ru-RU" sz="2000" b="1" dirty="0" smtClean="0">
              <a:solidFill>
                <a:srgbClr val="FFFFCC"/>
              </a:solidFill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FFFFCC"/>
                </a:solidFill>
              </a:rPr>
              <a:t>г. Якутск </a:t>
            </a:r>
            <a:endParaRPr lang="ru-RU" sz="2000" b="1" i="1" dirty="0" smtClean="0"/>
          </a:p>
          <a:p>
            <a:pPr marL="0" indent="0" algn="ctr" eaLnBrk="1" hangingPunct="1">
              <a:buFont typeface="Arial" charset="0"/>
              <a:buNone/>
              <a:defRPr/>
            </a:pPr>
            <a:endParaRPr lang="ru-RU" sz="20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endParaRPr lang="ru-RU" sz="16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endParaRPr lang="en-US" sz="16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endParaRPr lang="ru-RU" sz="2000" dirty="0" smtClean="0">
              <a:solidFill>
                <a:srgbClr val="3366FF"/>
              </a:solidFill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endParaRPr lang="ru-RU" sz="2000" dirty="0" smtClean="0">
              <a:solidFill>
                <a:srgbClr val="3366FF"/>
              </a:solidFill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endParaRPr lang="ru-RU" sz="2000" dirty="0" smtClean="0">
              <a:solidFill>
                <a:srgbClr val="3366FF"/>
              </a:solidFill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endParaRPr lang="ru-RU" sz="2000" dirty="0" smtClean="0">
              <a:solidFill>
                <a:srgbClr val="3366FF"/>
              </a:solidFill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endParaRPr lang="ru-RU" sz="2000" dirty="0" smtClean="0">
              <a:solidFill>
                <a:srgbClr val="3366FF"/>
              </a:solidFill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sz="1800" dirty="0" smtClean="0">
                <a:solidFill>
                  <a:srgbClr val="3366FF"/>
                </a:solidFill>
              </a:rPr>
              <a:t>Москва</a:t>
            </a:r>
            <a:r>
              <a:rPr lang="ru-RU" sz="2000" dirty="0" smtClean="0">
                <a:solidFill>
                  <a:srgbClr val="3366FF"/>
                </a:solidFill>
              </a:rPr>
              <a:t> 2017</a:t>
            </a:r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/>
        </p:nvSpPr>
        <p:spPr>
          <a:xfrm>
            <a:off x="99539" y="128581"/>
            <a:ext cx="8964613" cy="871527"/>
          </a:xfrm>
          <a:prstGeom prst="homePlate">
            <a:avLst>
              <a:gd name="adj" fmla="val 29169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>
            <a:outerShdw blurRad="50800" dist="50800" dir="5400000" algn="ctr" rotWithShape="0">
              <a:schemeClr val="tx2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ru-RU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ru-RU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Основа: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ru-RU" b="1" dirty="0" smtClean="0">
                <a:solidFill>
                  <a:srgbClr val="041592"/>
                </a:solidFill>
                <a:latin typeface="Arial" charset="0"/>
                <a:cs typeface="Arial" charset="0"/>
              </a:rPr>
              <a:t> </a:t>
            </a:r>
            <a:r>
              <a:rPr lang="ru-RU" sz="1600" b="1" dirty="0" smtClean="0">
                <a:solidFill>
                  <a:srgbClr val="041592"/>
                </a:solidFill>
                <a:latin typeface="Times New Roman" pitchFamily="18" charset="0"/>
                <a:cs typeface="Times New Roman" pitchFamily="18" charset="0"/>
              </a:rPr>
              <a:t>Результаты системных исследований традиционной одежды коренных народов        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041592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Якутии 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XVIII-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начала ХХ в.: якутов, эвенков,  эвенов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юкагиров и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чукчей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за 1980-2003 гг. </a:t>
            </a:r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современные технологии</a:t>
            </a:r>
          </a:p>
          <a:p>
            <a:pPr>
              <a:defRPr/>
            </a:pPr>
            <a:endParaRPr lang="ru-RU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ru-RU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                                                                           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495570" y="1811876"/>
            <a:ext cx="2592388" cy="1688561"/>
          </a:xfrm>
          <a:prstGeom prst="rect">
            <a:avLst/>
          </a:prstGeom>
          <a:gradFill rotWithShape="1">
            <a:gsLst>
              <a:gs pos="0">
                <a:srgbClr val="062E5E">
                  <a:gamma/>
                  <a:shade val="46275"/>
                  <a:invGamma/>
                </a:srgbClr>
              </a:gs>
              <a:gs pos="50000">
                <a:srgbClr val="062E5E"/>
              </a:gs>
              <a:gs pos="100000">
                <a:srgbClr val="062E5E">
                  <a:gamma/>
                  <a:shade val="46275"/>
                  <a:invGamma/>
                </a:srgbClr>
              </a:gs>
            </a:gsLst>
            <a:lin ang="5400000" scaled="1"/>
          </a:gradFill>
          <a:ln w="42500" algn="ctr">
            <a:solidFill>
              <a:srgbClr val="8EB4E3"/>
            </a:solidFill>
            <a:miter lim="800000"/>
            <a:headEnd/>
            <a:tailEnd/>
          </a:ln>
          <a:effectLst>
            <a:outerShdw dist="50800" dir="5400000" algn="ctr" rotWithShape="0">
              <a:schemeClr val="tx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Подлинники костюмов из музеев Санкт-Петербурга, г. Якутск,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улусов Якутии,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Музея Естественной Истории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г. Нью-Йорк США</a:t>
            </a:r>
            <a:endParaRPr lang="ru-RU" sz="1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546178" y="4574694"/>
            <a:ext cx="2592387" cy="566666"/>
          </a:xfrm>
          <a:prstGeom prst="rect">
            <a:avLst/>
          </a:prstGeom>
          <a:gradFill rotWithShape="1">
            <a:gsLst>
              <a:gs pos="0">
                <a:srgbClr val="004A82">
                  <a:gamma/>
                  <a:shade val="46275"/>
                  <a:invGamma/>
                </a:srgbClr>
              </a:gs>
              <a:gs pos="50000">
                <a:srgbClr val="004A82"/>
              </a:gs>
              <a:gs pos="100000">
                <a:srgbClr val="004A82">
                  <a:gamma/>
                  <a:shade val="46275"/>
                  <a:invGamma/>
                </a:srgbClr>
              </a:gs>
            </a:gsLst>
            <a:lin ang="5400000" scaled="1"/>
          </a:gradFill>
          <a:ln w="42500" algn="ctr">
            <a:solidFill>
              <a:srgbClr val="8EB4E3"/>
            </a:solidFill>
            <a:miter lim="800000"/>
            <a:headEnd/>
            <a:tailEnd/>
          </a:ln>
          <a:effectLst>
            <a:outerShdw dist="50800" dir="5400000" algn="ctr" rotWithShape="0">
              <a:srgbClr val="4F6228"/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1400" dirty="0" smtClean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rgbClr val="FFFFFF"/>
                </a:solidFill>
                <a:cs typeface="Arial" charset="0"/>
              </a:rPr>
              <a:t>Научная литература</a:t>
            </a:r>
            <a:endParaRPr lang="en-US" sz="1400" b="1" dirty="0" smtClean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en-US" sz="1400" b="1" dirty="0" smtClean="0">
                <a:solidFill>
                  <a:srgbClr val="FFFFFF"/>
                </a:solidFill>
                <a:cs typeface="Arial" charset="0"/>
              </a:rPr>
              <a:t>XVIII-</a:t>
            </a:r>
            <a:r>
              <a:rPr lang="ru-RU" sz="1400" b="1" dirty="0" smtClean="0">
                <a:solidFill>
                  <a:srgbClr val="FFFFFF"/>
                </a:solidFill>
                <a:cs typeface="Arial" charset="0"/>
              </a:rPr>
              <a:t>нач.</a:t>
            </a:r>
            <a:r>
              <a:rPr lang="en-US" sz="1400" b="1" dirty="0" smtClean="0">
                <a:solidFill>
                  <a:srgbClr val="FFFFFF"/>
                </a:solidFill>
                <a:cs typeface="Arial" charset="0"/>
              </a:rPr>
              <a:t> XX </a:t>
            </a:r>
            <a:r>
              <a:rPr lang="ru-RU" sz="1400" b="1" dirty="0" smtClean="0">
                <a:solidFill>
                  <a:srgbClr val="FFFFFF"/>
                </a:solidFill>
                <a:cs typeface="Arial" charset="0"/>
              </a:rPr>
              <a:t>в.</a:t>
            </a:r>
            <a:endParaRPr lang="en-US" sz="1400" b="1" dirty="0" smtClean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200" dirty="0" smtClean="0">
                <a:solidFill>
                  <a:srgbClr val="FFFFFF"/>
                </a:solidFill>
                <a:cs typeface="Arial" charset="0"/>
              </a:rPr>
              <a:t> </a:t>
            </a:r>
            <a:endParaRPr lang="ru-RU" sz="12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462" name="Rectangle 22"/>
          <p:cNvSpPr>
            <a:spLocks noChangeArrowheads="1"/>
          </p:cNvSpPr>
          <p:nvPr/>
        </p:nvSpPr>
        <p:spPr bwMode="auto">
          <a:xfrm>
            <a:off x="510622" y="3644199"/>
            <a:ext cx="2520950" cy="824877"/>
          </a:xfrm>
          <a:prstGeom prst="rect">
            <a:avLst/>
          </a:prstGeom>
          <a:gradFill rotWithShape="1">
            <a:gsLst>
              <a:gs pos="0">
                <a:srgbClr val="00223C"/>
              </a:gs>
              <a:gs pos="50000">
                <a:srgbClr val="004A82"/>
              </a:gs>
              <a:gs pos="100000">
                <a:srgbClr val="00223C"/>
              </a:gs>
            </a:gsLst>
            <a:lin ang="5400000" scaled="1"/>
          </a:gra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Архивные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материалы музеев,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Госархива РС(Я)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8"/>
          <p:cNvSpPr>
            <a:spLocks noChangeArrowheads="1"/>
          </p:cNvSpPr>
          <p:nvPr/>
        </p:nvSpPr>
        <p:spPr bwMode="auto">
          <a:xfrm>
            <a:off x="552723" y="5222471"/>
            <a:ext cx="2592387" cy="1162100"/>
          </a:xfrm>
          <a:prstGeom prst="rect">
            <a:avLst/>
          </a:prstGeom>
          <a:gradFill rotWithShape="1">
            <a:gsLst>
              <a:gs pos="0">
                <a:srgbClr val="004A82">
                  <a:gamma/>
                  <a:shade val="46275"/>
                  <a:invGamma/>
                </a:srgbClr>
              </a:gs>
              <a:gs pos="50000">
                <a:srgbClr val="004A82"/>
              </a:gs>
              <a:gs pos="100000">
                <a:srgbClr val="004A82">
                  <a:gamma/>
                  <a:shade val="46275"/>
                  <a:invGamma/>
                </a:srgbClr>
              </a:gs>
            </a:gsLst>
            <a:lin ang="5400000" scaled="1"/>
          </a:gradFill>
          <a:ln w="42500" algn="ctr">
            <a:solidFill>
              <a:srgbClr val="8EB4E3"/>
            </a:solidFill>
            <a:miter lim="800000"/>
            <a:headEnd/>
            <a:tailEnd/>
          </a:ln>
          <a:effectLst>
            <a:outerShdw dist="50800" dir="5400000" algn="ctr" rotWithShape="0">
              <a:srgbClr val="4F6228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FFFFFF"/>
                </a:solidFill>
              </a:rPr>
              <a:t>Фольклор</a:t>
            </a:r>
          </a:p>
          <a:p>
            <a:pPr algn="ctr">
              <a:defRPr/>
            </a:pPr>
            <a:endParaRPr lang="ru-RU" sz="1400" b="1" dirty="0" smtClean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rgbClr val="FFFFFF"/>
                </a:solidFill>
              </a:rPr>
              <a:t>Полевые материалы автора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FFFFFF"/>
                </a:solidFill>
              </a:rPr>
              <a:t>1980-1990-е гг</a:t>
            </a:r>
            <a:r>
              <a:rPr lang="ru-RU" sz="1200" dirty="0" smtClean="0">
                <a:solidFill>
                  <a:srgbClr val="FFFFFF"/>
                </a:solidFill>
              </a:rPr>
              <a:t>.</a:t>
            </a:r>
            <a:endParaRPr lang="ru-RU" sz="1200" dirty="0">
              <a:solidFill>
                <a:srgbClr val="FFFFFF"/>
              </a:solidFill>
            </a:endParaRPr>
          </a:p>
        </p:txBody>
      </p:sp>
      <p:sp>
        <p:nvSpPr>
          <p:cNvPr id="19466" name="Rectangle 33"/>
          <p:cNvSpPr>
            <a:spLocks noChangeArrowheads="1"/>
          </p:cNvSpPr>
          <p:nvPr/>
        </p:nvSpPr>
        <p:spPr bwMode="auto">
          <a:xfrm>
            <a:off x="510622" y="1268413"/>
            <a:ext cx="2519362" cy="360363"/>
          </a:xfrm>
          <a:prstGeom prst="rect">
            <a:avLst/>
          </a:prstGeom>
          <a:solidFill>
            <a:srgbClr val="0D1163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Источники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Rectangle 33"/>
          <p:cNvSpPr>
            <a:spLocks noChangeArrowheads="1"/>
          </p:cNvSpPr>
          <p:nvPr/>
        </p:nvSpPr>
        <p:spPr bwMode="auto">
          <a:xfrm>
            <a:off x="514076" y="1268754"/>
            <a:ext cx="2519362" cy="360363"/>
          </a:xfrm>
          <a:prstGeom prst="rect">
            <a:avLst/>
          </a:prstGeom>
          <a:solidFill>
            <a:srgbClr val="062E5E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3455825" y="1298033"/>
            <a:ext cx="2232347" cy="330743"/>
          </a:xfrm>
          <a:prstGeom prst="rect">
            <a:avLst/>
          </a:prstGeom>
          <a:gradFill rotWithShape="1">
            <a:gsLst>
              <a:gs pos="0">
                <a:srgbClr val="004A82">
                  <a:gamma/>
                  <a:shade val="46275"/>
                  <a:invGamma/>
                </a:srgbClr>
              </a:gs>
              <a:gs pos="50000">
                <a:srgbClr val="004A82"/>
              </a:gs>
              <a:gs pos="100000">
                <a:srgbClr val="004A82">
                  <a:gamma/>
                  <a:shade val="46275"/>
                  <a:invGamma/>
                </a:srgbClr>
              </a:gs>
            </a:gsLst>
            <a:lin ang="5400000" scaled="1"/>
          </a:gradFill>
          <a:ln w="3175" algn="ctr">
            <a:solidFill>
              <a:srgbClr val="FF0000"/>
            </a:solidFill>
            <a:miter lim="800000"/>
            <a:headEnd/>
            <a:tailEnd/>
          </a:ln>
          <a:effectLst>
            <a:outerShdw dist="50800" dir="5400000" algn="ctr" rotWithShape="0">
              <a:srgbClr val="4F6228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Аспекты НИР </a:t>
            </a:r>
            <a:endParaRPr lang="ru-RU" sz="1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3455826" y="1867150"/>
            <a:ext cx="2232347" cy="490179"/>
          </a:xfrm>
          <a:prstGeom prst="rect">
            <a:avLst/>
          </a:prstGeom>
          <a:gradFill rotWithShape="1">
            <a:gsLst>
              <a:gs pos="0">
                <a:srgbClr val="004A82">
                  <a:gamma/>
                  <a:shade val="46275"/>
                  <a:invGamma/>
                </a:srgbClr>
              </a:gs>
              <a:gs pos="50000">
                <a:srgbClr val="004A82"/>
              </a:gs>
              <a:gs pos="100000">
                <a:srgbClr val="004A82">
                  <a:gamma/>
                  <a:shade val="46275"/>
                  <a:invGamma/>
                </a:srgbClr>
              </a:gs>
            </a:gsLst>
            <a:lin ang="5400000" scaled="1"/>
          </a:gradFill>
          <a:ln w="42500" algn="ctr">
            <a:solidFill>
              <a:srgbClr val="8EB4E3"/>
            </a:solidFill>
            <a:miter lim="800000"/>
            <a:headEnd/>
            <a:tailEnd/>
          </a:ln>
          <a:effectLst>
            <a:outerShdw dist="50800" dir="5400000" algn="ctr" rotWithShape="0">
              <a:srgbClr val="4F6228"/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1400" b="1" dirty="0" smtClean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Исторические науки</a:t>
            </a:r>
            <a:endParaRPr lang="en-US" sz="12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200" dirty="0" smtClean="0">
                <a:solidFill>
                  <a:srgbClr val="FFFFFF"/>
                </a:solidFill>
                <a:cs typeface="Arial" charset="0"/>
              </a:rPr>
              <a:t> </a:t>
            </a:r>
            <a:endParaRPr lang="ru-RU" sz="12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3455824" y="2478989"/>
            <a:ext cx="2232347" cy="484812"/>
          </a:xfrm>
          <a:prstGeom prst="rect">
            <a:avLst/>
          </a:prstGeom>
          <a:gradFill rotWithShape="1">
            <a:gsLst>
              <a:gs pos="0">
                <a:srgbClr val="004A82">
                  <a:gamma/>
                  <a:shade val="46275"/>
                  <a:invGamma/>
                </a:srgbClr>
              </a:gs>
              <a:gs pos="50000">
                <a:srgbClr val="004A82"/>
              </a:gs>
              <a:gs pos="100000">
                <a:srgbClr val="004A82">
                  <a:gamma/>
                  <a:shade val="46275"/>
                  <a:invGamma/>
                </a:srgbClr>
              </a:gs>
            </a:gsLst>
            <a:lin ang="5400000" scaled="1"/>
          </a:gradFill>
          <a:ln w="42500" algn="ctr">
            <a:solidFill>
              <a:srgbClr val="8EB4E3"/>
            </a:solidFill>
            <a:miter lim="800000"/>
            <a:headEnd/>
            <a:tailEnd/>
          </a:ln>
          <a:effectLst>
            <a:outerShdw dist="50800" dir="5400000" algn="ctr" rotWithShape="0">
              <a:srgbClr val="4F6228"/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1400" b="1" dirty="0" smtClean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Искусствоведение</a:t>
            </a:r>
            <a:endParaRPr lang="en-US" sz="12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200" dirty="0" smtClean="0">
                <a:solidFill>
                  <a:srgbClr val="FFFFFF"/>
                </a:solidFill>
                <a:cs typeface="Arial" charset="0"/>
              </a:rPr>
              <a:t> </a:t>
            </a:r>
            <a:endParaRPr lang="ru-RU" sz="12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3455826" y="3084123"/>
            <a:ext cx="2232347" cy="495472"/>
          </a:xfrm>
          <a:prstGeom prst="rect">
            <a:avLst/>
          </a:prstGeom>
          <a:gradFill rotWithShape="1">
            <a:gsLst>
              <a:gs pos="0">
                <a:srgbClr val="004A82">
                  <a:gamma/>
                  <a:shade val="46275"/>
                  <a:invGamma/>
                </a:srgbClr>
              </a:gs>
              <a:gs pos="50000">
                <a:srgbClr val="004A82"/>
              </a:gs>
              <a:gs pos="100000">
                <a:srgbClr val="004A82">
                  <a:gamma/>
                  <a:shade val="46275"/>
                  <a:invGamma/>
                </a:srgbClr>
              </a:gs>
            </a:gsLst>
            <a:lin ang="5400000" scaled="1"/>
          </a:gradFill>
          <a:ln w="42500" algn="ctr">
            <a:solidFill>
              <a:srgbClr val="8EB4E3"/>
            </a:solidFill>
            <a:miter lim="800000"/>
            <a:headEnd/>
            <a:tailEnd/>
          </a:ln>
          <a:effectLst>
            <a:outerShdw dist="50800" dir="5400000" algn="ctr" rotWithShape="0">
              <a:srgbClr val="4F6228"/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1400" b="1" dirty="0" smtClean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Технические науки</a:t>
            </a:r>
            <a:endParaRPr lang="en-US" sz="12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3455826" y="3706849"/>
            <a:ext cx="2232347" cy="465157"/>
          </a:xfrm>
          <a:prstGeom prst="rect">
            <a:avLst/>
          </a:prstGeom>
          <a:gradFill rotWithShape="1">
            <a:gsLst>
              <a:gs pos="0">
                <a:srgbClr val="004A82">
                  <a:gamma/>
                  <a:shade val="46275"/>
                  <a:invGamma/>
                </a:srgbClr>
              </a:gs>
              <a:gs pos="50000">
                <a:srgbClr val="004A82"/>
              </a:gs>
              <a:gs pos="100000">
                <a:srgbClr val="004A82">
                  <a:gamma/>
                  <a:shade val="46275"/>
                  <a:invGamma/>
                </a:srgbClr>
              </a:gs>
            </a:gsLst>
            <a:lin ang="5400000" scaled="1"/>
          </a:gradFill>
          <a:ln w="42500" algn="ctr">
            <a:solidFill>
              <a:srgbClr val="8EB4E3"/>
            </a:solidFill>
            <a:miter lim="800000"/>
            <a:headEnd/>
            <a:tailEnd/>
          </a:ln>
          <a:effectLst>
            <a:outerShdw dist="50800" dir="5400000" algn="ctr" rotWithShape="0">
              <a:srgbClr val="4F6228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Медицинские науки</a:t>
            </a:r>
            <a:endParaRPr lang="ru-RU" sz="1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6072198" y="1285860"/>
            <a:ext cx="2520949" cy="342916"/>
          </a:xfrm>
          <a:prstGeom prst="rect">
            <a:avLst/>
          </a:prstGeom>
          <a:gradFill rotWithShape="1">
            <a:gsLst>
              <a:gs pos="0">
                <a:srgbClr val="004A82">
                  <a:gamma/>
                  <a:shade val="46275"/>
                  <a:invGamma/>
                </a:srgbClr>
              </a:gs>
              <a:gs pos="50000">
                <a:srgbClr val="004A82"/>
              </a:gs>
              <a:gs pos="100000">
                <a:srgbClr val="004A82">
                  <a:gamma/>
                  <a:shade val="46275"/>
                  <a:invGamma/>
                </a:srgbClr>
              </a:gs>
            </a:gsLst>
            <a:lin ang="5400000" scaled="1"/>
          </a:gradFill>
          <a:ln w="3175" algn="ctr">
            <a:solidFill>
              <a:srgbClr val="FF0000"/>
            </a:solidFill>
            <a:miter lim="800000"/>
            <a:headEnd/>
            <a:tailEnd/>
          </a:ln>
          <a:effectLst>
            <a:outerShdw dist="50800" dir="5400000" algn="ctr" rotWithShape="0">
              <a:srgbClr val="4F6228"/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1600" b="1" dirty="0" smtClean="0">
              <a:solidFill>
                <a:srgbClr val="FF0000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1600" b="1" dirty="0" smtClean="0">
                <a:solidFill>
                  <a:srgbClr val="FFFF00"/>
                </a:solidFill>
                <a:cs typeface="Arial" charset="0"/>
              </a:rPr>
              <a:t> НИР</a:t>
            </a:r>
            <a:endParaRPr lang="en-US" sz="1600" b="1" dirty="0" smtClean="0">
              <a:solidFill>
                <a:srgbClr val="FFFF00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200" dirty="0" smtClean="0">
                <a:solidFill>
                  <a:srgbClr val="FFFFFF"/>
                </a:solidFill>
                <a:cs typeface="Arial" charset="0"/>
              </a:rPr>
              <a:t> </a:t>
            </a:r>
            <a:endParaRPr lang="ru-RU" sz="12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6072198" y="2857496"/>
            <a:ext cx="2571767" cy="864771"/>
          </a:xfrm>
          <a:prstGeom prst="rect">
            <a:avLst/>
          </a:prstGeom>
          <a:gradFill rotWithShape="1">
            <a:gsLst>
              <a:gs pos="0">
                <a:srgbClr val="004A82">
                  <a:gamma/>
                  <a:shade val="46275"/>
                  <a:invGamma/>
                </a:srgbClr>
              </a:gs>
              <a:gs pos="50000">
                <a:srgbClr val="004A82"/>
              </a:gs>
              <a:gs pos="100000">
                <a:srgbClr val="004A82">
                  <a:gamma/>
                  <a:shade val="46275"/>
                  <a:invGamma/>
                </a:srgbClr>
              </a:gs>
            </a:gsLst>
            <a:lin ang="5400000" scaled="1"/>
          </a:gradFill>
          <a:ln w="42500" algn="ctr">
            <a:solidFill>
              <a:srgbClr val="8EB4E3"/>
            </a:solidFill>
            <a:miter lim="800000"/>
            <a:headEnd/>
            <a:tailEnd/>
          </a:ln>
          <a:effectLst>
            <a:outerShdw dist="50800" dir="5400000" algn="ctr" rotWithShape="0">
              <a:srgbClr val="4F6228"/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1400" b="1" dirty="0" smtClean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Методология проектирования современной одежды для защиты от холода и с национальным колоритом</a:t>
            </a:r>
            <a:endParaRPr lang="en-US" sz="12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200" dirty="0" smtClean="0">
                <a:solidFill>
                  <a:srgbClr val="FFFFFF"/>
                </a:solidFill>
                <a:cs typeface="Arial" charset="0"/>
              </a:rPr>
              <a:t> </a:t>
            </a:r>
            <a:endParaRPr lang="ru-RU" sz="12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6056037" y="1873546"/>
            <a:ext cx="2592387" cy="841074"/>
          </a:xfrm>
          <a:prstGeom prst="rect">
            <a:avLst/>
          </a:prstGeom>
          <a:gradFill rotWithShape="1">
            <a:gsLst>
              <a:gs pos="0">
                <a:srgbClr val="004A82">
                  <a:gamma/>
                  <a:shade val="46275"/>
                  <a:invGamma/>
                </a:srgbClr>
              </a:gs>
              <a:gs pos="50000">
                <a:srgbClr val="004A82"/>
              </a:gs>
              <a:gs pos="100000">
                <a:srgbClr val="004A82">
                  <a:gamma/>
                  <a:shade val="46275"/>
                  <a:invGamma/>
                </a:srgbClr>
              </a:gs>
            </a:gsLst>
            <a:lin ang="5400000" scaled="1"/>
          </a:gradFill>
          <a:ln w="42500" algn="ctr">
            <a:solidFill>
              <a:srgbClr val="8EB4E3"/>
            </a:solidFill>
            <a:miter lim="800000"/>
            <a:headEnd/>
            <a:tailEnd/>
          </a:ln>
          <a:effectLst>
            <a:outerShdw dist="50800" dir="5400000" algn="ctr" rotWithShape="0">
              <a:srgbClr val="4F6228"/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1400" dirty="0" smtClean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Энциклопедический альбом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1-й том. Костюм якутов.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2-й том. Костюмы эвенков, эвенов, юкагиров и чукчей</a:t>
            </a:r>
            <a:r>
              <a:rPr lang="ru-RU" sz="1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200" dirty="0" smtClean="0">
                <a:solidFill>
                  <a:srgbClr val="FFFFFF"/>
                </a:solidFill>
                <a:cs typeface="Arial" charset="0"/>
              </a:rPr>
              <a:t> </a:t>
            </a:r>
            <a:endParaRPr lang="ru-RU" sz="12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6072198" y="3857628"/>
            <a:ext cx="2561663" cy="428628"/>
          </a:xfrm>
          <a:prstGeom prst="rect">
            <a:avLst/>
          </a:prstGeom>
          <a:gradFill rotWithShape="1">
            <a:gsLst>
              <a:gs pos="0">
                <a:srgbClr val="004A82">
                  <a:gamma/>
                  <a:shade val="46275"/>
                  <a:invGamma/>
                </a:srgbClr>
              </a:gs>
              <a:gs pos="50000">
                <a:srgbClr val="004A82"/>
              </a:gs>
              <a:gs pos="100000">
                <a:srgbClr val="004A82">
                  <a:gamma/>
                  <a:shade val="46275"/>
                  <a:invGamma/>
                </a:srgbClr>
              </a:gs>
            </a:gsLst>
            <a:lin ang="5400000" scaled="1"/>
          </a:gradFill>
          <a:ln w="42500" algn="ctr">
            <a:solidFill>
              <a:srgbClr val="8EB4E3"/>
            </a:solidFill>
            <a:miter lim="800000"/>
            <a:headEnd/>
            <a:tailEnd/>
          </a:ln>
          <a:effectLst>
            <a:outerShdw dist="50800" dir="5400000" algn="ctr" rotWithShape="0">
              <a:srgbClr val="4F6228"/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1400" b="1" dirty="0" smtClean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Утеплитель на основе оленьей шерсти</a:t>
            </a:r>
            <a:endParaRPr lang="en-US" sz="12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200" dirty="0" smtClean="0">
                <a:solidFill>
                  <a:srgbClr val="FFFFFF"/>
                </a:solidFill>
                <a:cs typeface="Arial" charset="0"/>
              </a:rPr>
              <a:t> </a:t>
            </a:r>
            <a:endParaRPr lang="ru-RU" sz="12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6072198" y="4429132"/>
            <a:ext cx="2554393" cy="642942"/>
          </a:xfrm>
          <a:prstGeom prst="rect">
            <a:avLst/>
          </a:prstGeom>
          <a:gradFill rotWithShape="1">
            <a:gsLst>
              <a:gs pos="0">
                <a:srgbClr val="004A82">
                  <a:gamma/>
                  <a:shade val="46275"/>
                  <a:invGamma/>
                </a:srgbClr>
              </a:gs>
              <a:gs pos="50000">
                <a:srgbClr val="004A82"/>
              </a:gs>
              <a:gs pos="100000">
                <a:srgbClr val="004A82">
                  <a:gamma/>
                  <a:shade val="46275"/>
                  <a:invGamma/>
                </a:srgbClr>
              </a:gs>
            </a:gsLst>
            <a:lin ang="5400000" scaled="1"/>
          </a:gradFill>
          <a:ln w="42500" algn="ctr">
            <a:solidFill>
              <a:srgbClr val="8EB4E3"/>
            </a:solidFill>
            <a:miter lim="800000"/>
            <a:headEnd/>
            <a:tailEnd/>
          </a:ln>
          <a:effectLst>
            <a:outerShdw dist="50800" dir="5400000" algn="ctr" rotWithShape="0">
              <a:srgbClr val="4F6228"/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1400" dirty="0" smtClean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Хемосорбционный бактерицидный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нанокомпозит</a:t>
            </a:r>
            <a:endParaRPr lang="en-US" sz="12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200" dirty="0" smtClean="0">
                <a:solidFill>
                  <a:srgbClr val="FFFFFF"/>
                </a:solidFill>
                <a:cs typeface="Arial" charset="0"/>
              </a:rPr>
              <a:t> </a:t>
            </a:r>
            <a:endParaRPr lang="ru-RU" sz="12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6072198" y="5214950"/>
            <a:ext cx="2554393" cy="500066"/>
          </a:xfrm>
          <a:prstGeom prst="rect">
            <a:avLst/>
          </a:prstGeom>
          <a:gradFill rotWithShape="1">
            <a:gsLst>
              <a:gs pos="0">
                <a:srgbClr val="004A82">
                  <a:gamma/>
                  <a:shade val="46275"/>
                  <a:invGamma/>
                </a:srgbClr>
              </a:gs>
              <a:gs pos="50000">
                <a:srgbClr val="004A82"/>
              </a:gs>
              <a:gs pos="100000">
                <a:srgbClr val="004A82">
                  <a:gamma/>
                  <a:shade val="46275"/>
                  <a:invGamma/>
                </a:srgbClr>
              </a:gs>
            </a:gsLst>
            <a:lin ang="5400000" scaled="1"/>
          </a:gradFill>
          <a:ln w="42500" algn="ctr">
            <a:solidFill>
              <a:srgbClr val="8EB4E3"/>
            </a:solidFill>
            <a:miter lim="800000"/>
            <a:headEnd/>
            <a:tailEnd/>
          </a:ln>
          <a:effectLst>
            <a:outerShdw dist="50800" dir="5400000" algn="ctr" rotWithShape="0">
              <a:srgbClr val="4F6228"/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1400" dirty="0" smtClean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Разработка и производство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одежды и аксессуаров</a:t>
            </a:r>
            <a:endParaRPr lang="en-US" sz="12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200" dirty="0" smtClean="0">
                <a:solidFill>
                  <a:srgbClr val="FFFFFF"/>
                </a:solidFill>
                <a:cs typeface="Arial" charset="0"/>
              </a:rPr>
              <a:t> </a:t>
            </a:r>
            <a:endParaRPr lang="ru-RU" sz="12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3" name="Прямоугольник 18"/>
          <p:cNvSpPr>
            <a:spLocks noChangeArrowheads="1"/>
          </p:cNvSpPr>
          <p:nvPr/>
        </p:nvSpPr>
        <p:spPr bwMode="auto">
          <a:xfrm>
            <a:off x="555719" y="5222471"/>
            <a:ext cx="2592387" cy="1297663"/>
          </a:xfrm>
          <a:prstGeom prst="rect">
            <a:avLst/>
          </a:prstGeom>
          <a:gradFill rotWithShape="1">
            <a:gsLst>
              <a:gs pos="0">
                <a:srgbClr val="004A82">
                  <a:gamma/>
                  <a:shade val="46275"/>
                  <a:invGamma/>
                </a:srgbClr>
              </a:gs>
              <a:gs pos="50000">
                <a:srgbClr val="004A82"/>
              </a:gs>
              <a:gs pos="100000">
                <a:srgbClr val="004A82">
                  <a:gamma/>
                  <a:shade val="46275"/>
                  <a:invGamma/>
                </a:srgbClr>
              </a:gs>
            </a:gsLst>
            <a:lin ang="5400000" scaled="1"/>
          </a:gradFill>
          <a:ln w="42500" algn="ctr">
            <a:solidFill>
              <a:srgbClr val="8EB4E3"/>
            </a:solidFill>
            <a:miter lim="800000"/>
            <a:headEnd/>
            <a:tailEnd/>
          </a:ln>
          <a:effectLst>
            <a:outerShdw dist="50800" dir="5400000" algn="ctr" rotWithShape="0">
              <a:srgbClr val="4F6228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FFFFFF"/>
                </a:solidFill>
              </a:rPr>
              <a:t>Фольклор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FFFFFF"/>
                </a:solidFill>
              </a:rPr>
              <a:t>Полевые материалы автора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FFFFFF"/>
                </a:solidFill>
              </a:rPr>
              <a:t>1980-1990-е гг</a:t>
            </a:r>
            <a:r>
              <a:rPr lang="ru-RU" sz="1200" dirty="0" smtClean="0">
                <a:solidFill>
                  <a:srgbClr val="FFFFFF"/>
                </a:solidFill>
              </a:rPr>
              <a:t>.</a:t>
            </a:r>
            <a:endParaRPr lang="ru-RU" sz="1200" dirty="0">
              <a:solidFill>
                <a:srgbClr val="FFFFFF"/>
              </a:solidFill>
            </a:endParaRPr>
          </a:p>
        </p:txBody>
      </p:sp>
      <p:sp>
        <p:nvSpPr>
          <p:cNvPr id="34" name="Прямоугольник 18"/>
          <p:cNvSpPr>
            <a:spLocks noChangeArrowheads="1"/>
          </p:cNvSpPr>
          <p:nvPr/>
        </p:nvSpPr>
        <p:spPr bwMode="auto">
          <a:xfrm>
            <a:off x="552723" y="5222471"/>
            <a:ext cx="2592387" cy="1297663"/>
          </a:xfrm>
          <a:prstGeom prst="rect">
            <a:avLst/>
          </a:prstGeom>
          <a:gradFill rotWithShape="1">
            <a:gsLst>
              <a:gs pos="0">
                <a:srgbClr val="004A82">
                  <a:gamma/>
                  <a:shade val="46275"/>
                  <a:invGamma/>
                </a:srgbClr>
              </a:gs>
              <a:gs pos="50000">
                <a:srgbClr val="004A82"/>
              </a:gs>
              <a:gs pos="100000">
                <a:srgbClr val="004A82">
                  <a:gamma/>
                  <a:shade val="46275"/>
                  <a:invGamma/>
                </a:srgbClr>
              </a:gs>
            </a:gsLst>
            <a:lin ang="5400000" scaled="1"/>
          </a:gradFill>
          <a:ln w="42500" algn="ctr">
            <a:solidFill>
              <a:srgbClr val="8EB4E3"/>
            </a:solidFill>
            <a:miter lim="800000"/>
            <a:headEnd/>
            <a:tailEnd/>
          </a:ln>
          <a:effectLst>
            <a:outerShdw dist="50800" dir="5400000" algn="ctr" rotWithShape="0">
              <a:srgbClr val="4F6228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FFFFFF"/>
                </a:solidFill>
              </a:rPr>
              <a:t>Фольклор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FFFFFF"/>
                </a:solidFill>
              </a:rPr>
              <a:t>Полевые материалы автора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FFFFFF"/>
                </a:solidFill>
              </a:rPr>
              <a:t>1980-1990-е гг</a:t>
            </a:r>
            <a:r>
              <a:rPr lang="ru-RU" sz="1200" dirty="0" smtClean="0">
                <a:solidFill>
                  <a:srgbClr val="FFFFFF"/>
                </a:solidFill>
              </a:rPr>
              <a:t>.</a:t>
            </a:r>
            <a:endParaRPr lang="ru-RU" sz="1200" dirty="0">
              <a:solidFill>
                <a:srgbClr val="FFFFFF"/>
              </a:solidFill>
            </a:endParaRP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552722" y="4578274"/>
            <a:ext cx="2592387" cy="566666"/>
          </a:xfrm>
          <a:prstGeom prst="rect">
            <a:avLst/>
          </a:prstGeom>
          <a:gradFill rotWithShape="1">
            <a:gsLst>
              <a:gs pos="0">
                <a:srgbClr val="004A82">
                  <a:gamma/>
                  <a:shade val="46275"/>
                  <a:invGamma/>
                </a:srgbClr>
              </a:gs>
              <a:gs pos="50000">
                <a:srgbClr val="004A82"/>
              </a:gs>
              <a:gs pos="100000">
                <a:srgbClr val="004A82">
                  <a:gamma/>
                  <a:shade val="46275"/>
                  <a:invGamma/>
                </a:srgbClr>
              </a:gs>
            </a:gsLst>
            <a:lin ang="5400000" scaled="1"/>
          </a:gradFill>
          <a:ln w="42500" algn="ctr">
            <a:solidFill>
              <a:srgbClr val="8EB4E3"/>
            </a:solidFill>
            <a:miter lim="800000"/>
            <a:headEnd/>
            <a:tailEnd/>
          </a:ln>
          <a:effectLst>
            <a:outerShdw dist="50800" dir="5400000" algn="ctr" rotWithShape="0">
              <a:srgbClr val="4F6228"/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1400" dirty="0" smtClean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Научная литература</a:t>
            </a:r>
            <a:endParaRPr lang="en-US" sz="12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XVIII-XX </a:t>
            </a:r>
            <a:r>
              <a:rPr lang="ru-RU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вв.</a:t>
            </a:r>
            <a:endParaRPr lang="en-US" sz="12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200" dirty="0" smtClean="0">
                <a:solidFill>
                  <a:srgbClr val="FFFFFF"/>
                </a:solidFill>
                <a:cs typeface="Arial" charset="0"/>
              </a:rPr>
              <a:t> </a:t>
            </a:r>
            <a:endParaRPr lang="ru-RU" sz="12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3465326" y="4572008"/>
            <a:ext cx="2239668" cy="443930"/>
          </a:xfrm>
          <a:prstGeom prst="rect">
            <a:avLst/>
          </a:prstGeom>
          <a:solidFill>
            <a:srgbClr val="062E5E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Научная новизна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18"/>
          <p:cNvSpPr>
            <a:spLocks noChangeArrowheads="1"/>
          </p:cNvSpPr>
          <p:nvPr/>
        </p:nvSpPr>
        <p:spPr bwMode="auto">
          <a:xfrm>
            <a:off x="552722" y="5222471"/>
            <a:ext cx="2592387" cy="1297663"/>
          </a:xfrm>
          <a:prstGeom prst="rect">
            <a:avLst/>
          </a:prstGeom>
          <a:gradFill rotWithShape="1">
            <a:gsLst>
              <a:gs pos="0">
                <a:srgbClr val="004A82">
                  <a:gamma/>
                  <a:shade val="46275"/>
                  <a:invGamma/>
                </a:srgbClr>
              </a:gs>
              <a:gs pos="50000">
                <a:srgbClr val="004A82"/>
              </a:gs>
              <a:gs pos="100000">
                <a:srgbClr val="004A82">
                  <a:gamma/>
                  <a:shade val="46275"/>
                  <a:invGamma/>
                </a:srgbClr>
              </a:gs>
            </a:gsLst>
            <a:lin ang="5400000" scaled="1"/>
          </a:gradFill>
          <a:ln w="42500" algn="ctr">
            <a:solidFill>
              <a:srgbClr val="8EB4E3"/>
            </a:solidFill>
            <a:miter lim="800000"/>
            <a:headEnd/>
            <a:tailEnd/>
          </a:ln>
          <a:effectLst>
            <a:outerShdw dist="50800" dir="5400000" algn="ctr" rotWithShape="0">
              <a:srgbClr val="4F6228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Фольклор,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полевые материалы автора за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1980-1990-е гг</a:t>
            </a:r>
            <a:r>
              <a:rPr lang="ru-RU" sz="1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3"/>
          <p:cNvSpPr>
            <a:spLocks noChangeArrowheads="1"/>
          </p:cNvSpPr>
          <p:nvPr/>
        </p:nvSpPr>
        <p:spPr bwMode="auto">
          <a:xfrm>
            <a:off x="3311792" y="5222471"/>
            <a:ext cx="2592287" cy="1317640"/>
          </a:xfrm>
          <a:prstGeom prst="rect">
            <a:avLst/>
          </a:prstGeom>
          <a:solidFill>
            <a:srgbClr val="062E5E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Впервые применен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опыт  системных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междисциплинарных 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исследований в изучении </a:t>
            </a:r>
          </a:p>
          <a:p>
            <a:pPr algn="ctr"/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ационального  костю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6072198" y="5857892"/>
            <a:ext cx="2554393" cy="857256"/>
          </a:xfrm>
          <a:prstGeom prst="rect">
            <a:avLst/>
          </a:prstGeom>
          <a:gradFill rotWithShape="1">
            <a:gsLst>
              <a:gs pos="0">
                <a:srgbClr val="004A82">
                  <a:gamma/>
                  <a:shade val="46275"/>
                  <a:invGamma/>
                </a:srgbClr>
              </a:gs>
              <a:gs pos="50000">
                <a:srgbClr val="004A82"/>
              </a:gs>
              <a:gs pos="100000">
                <a:srgbClr val="004A82">
                  <a:gamma/>
                  <a:shade val="46275"/>
                  <a:invGamma/>
                </a:srgbClr>
              </a:gs>
            </a:gsLst>
            <a:lin ang="5400000" scaled="1"/>
          </a:gradFill>
          <a:ln w="42500" algn="ctr">
            <a:solidFill>
              <a:srgbClr val="8EB4E3"/>
            </a:solidFill>
            <a:miter lim="800000"/>
            <a:headEnd/>
            <a:tailEnd/>
          </a:ln>
          <a:effectLst>
            <a:outerShdw dist="50800" dir="5400000" algn="ctr" rotWithShape="0">
              <a:srgbClr val="4F6228"/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10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 научно-популярных фильма, посвященных</a:t>
            </a:r>
            <a:r>
              <a:rPr lang="ru-RU" sz="1200" b="1" dirty="0" smtClean="0">
                <a:solidFill>
                  <a:srgbClr val="FFFFFF"/>
                </a:solidFill>
                <a:cs typeface="Arial" charset="0"/>
              </a:rPr>
              <a:t> </a:t>
            </a:r>
            <a:r>
              <a:rPr lang="ru-RU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возрождению традиций коренных народов Якутии</a:t>
            </a:r>
          </a:p>
          <a:p>
            <a:pPr algn="ctr">
              <a:defRPr/>
            </a:pPr>
            <a:r>
              <a:rPr lang="ru-RU" sz="1200" dirty="0" smtClean="0">
                <a:solidFill>
                  <a:srgbClr val="FFFFFF"/>
                </a:solidFill>
                <a:cs typeface="Arial" charset="0"/>
              </a:rPr>
              <a:t> </a:t>
            </a:r>
            <a:endParaRPr lang="ru-RU" sz="1200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/>
        </p:nvSpPr>
        <p:spPr>
          <a:xfrm>
            <a:off x="89693" y="116632"/>
            <a:ext cx="8964613" cy="504801"/>
          </a:xfrm>
          <a:prstGeom prst="homePlate">
            <a:avLst>
              <a:gd name="adj" fmla="val 29169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rgbClr val="041592"/>
            </a:solidFill>
          </a:ln>
          <a:effectLst>
            <a:outerShdw blurRad="50800" dist="50800" dir="5400000" algn="ctr" rotWithShape="0">
              <a:schemeClr val="tx2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Утеплитель на основе оленьей шерсти </a:t>
            </a: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ХТ.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Особенности</a:t>
            </a:r>
            <a:endParaRPr lang="ru-RU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755576" y="924669"/>
            <a:ext cx="3409852" cy="646944"/>
          </a:xfrm>
          <a:prstGeom prst="rect">
            <a:avLst/>
          </a:prstGeom>
          <a:solidFill>
            <a:srgbClr val="0D1163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</a:rPr>
              <a:t>Утеплитель на основе </a:t>
            </a:r>
          </a:p>
          <a:p>
            <a:pPr algn="ctr"/>
            <a:r>
              <a:rPr lang="ru-RU" sz="1400" b="1" dirty="0" smtClean="0">
                <a:solidFill>
                  <a:srgbClr val="FFFF00"/>
                </a:solidFill>
              </a:rPr>
              <a:t>оленьей шерсти ХТ</a:t>
            </a:r>
            <a:endParaRPr lang="ru-RU" sz="1400" dirty="0">
              <a:solidFill>
                <a:srgbClr val="FFFF00"/>
              </a:solidFill>
            </a:endParaRP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5004048" y="908721"/>
            <a:ext cx="3409852" cy="662892"/>
          </a:xfrm>
          <a:prstGeom prst="rect">
            <a:avLst/>
          </a:prstGeom>
          <a:solidFill>
            <a:srgbClr val="0D1163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</a:rPr>
              <a:t>Аналоги утеплителя ХТ, широко </a:t>
            </a:r>
          </a:p>
          <a:p>
            <a:pPr algn="ctr"/>
            <a:r>
              <a:rPr lang="ru-RU" sz="1400" b="1" dirty="0" smtClean="0">
                <a:solidFill>
                  <a:srgbClr val="FFFF00"/>
                </a:solidFill>
              </a:rPr>
              <a:t>распространенные в России</a:t>
            </a:r>
            <a:endParaRPr lang="ru-RU" sz="1400" dirty="0">
              <a:solidFill>
                <a:srgbClr val="FFFF00"/>
              </a:solidFill>
            </a:endParaRPr>
          </a:p>
        </p:txBody>
      </p:sp>
      <p:sp>
        <p:nvSpPr>
          <p:cNvPr id="26" name="Rectangle 33"/>
          <p:cNvSpPr>
            <a:spLocks noChangeArrowheads="1"/>
          </p:cNvSpPr>
          <p:nvPr/>
        </p:nvSpPr>
        <p:spPr bwMode="auto">
          <a:xfrm>
            <a:off x="740768" y="1796611"/>
            <a:ext cx="3409852" cy="489381"/>
          </a:xfrm>
          <a:prstGeom prst="rect">
            <a:avLst/>
          </a:prstGeom>
          <a:solidFill>
            <a:srgbClr val="0D1163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Оленья шерсть - экологически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чистое, природное сырье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714348" y="2428868"/>
            <a:ext cx="3409852" cy="840797"/>
          </a:xfrm>
          <a:prstGeom prst="rect">
            <a:avLst/>
          </a:prstGeom>
          <a:solidFill>
            <a:srgbClr val="0D1163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3-6 раз теплее</a:t>
            </a:r>
            <a:endPara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Тинсулейта и Холлофайбера,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спецодежда </a:t>
            </a:r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ХТ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67 % теплее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стандартной спецодежд</a:t>
            </a:r>
            <a:r>
              <a:rPr lang="ru-RU" sz="1400" b="1" dirty="0" smtClean="0">
                <a:solidFill>
                  <a:schemeClr val="bg1"/>
                </a:solidFill>
              </a:rPr>
              <a:t>ы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714348" y="3429000"/>
            <a:ext cx="3409852" cy="707613"/>
          </a:xfrm>
          <a:prstGeom prst="rect">
            <a:avLst/>
          </a:prstGeom>
          <a:solidFill>
            <a:srgbClr val="0D1163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слоях одежды </a:t>
            </a:r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ХТ</a:t>
            </a:r>
            <a:endParaRPr lang="ru-RU" sz="1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образуется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термостабильность,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снижаются теплопотери организма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714348" y="4286256"/>
            <a:ext cx="3409852" cy="771281"/>
          </a:xfrm>
          <a:prstGeom prst="rect">
            <a:avLst/>
          </a:prstGeom>
          <a:solidFill>
            <a:srgbClr val="0D1163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Тепловой  комфорт в одежде </a:t>
            </a:r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ХТ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зависит от  физической  активности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человека и изменений погоды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5000628" y="1785926"/>
            <a:ext cx="3409852" cy="720397"/>
          </a:xfrm>
          <a:prstGeom prst="rect">
            <a:avLst/>
          </a:prstGeom>
          <a:solidFill>
            <a:srgbClr val="0D1163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Тинсулейт</a:t>
            </a: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пэ (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3М, США)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костюма астронавтов и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космонавтов, бытовой одежды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5000628" y="2714620"/>
            <a:ext cx="3409852" cy="811851"/>
          </a:xfrm>
          <a:prstGeom prst="rect">
            <a:avLst/>
          </a:prstGeom>
          <a:solidFill>
            <a:srgbClr val="0D1163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Холлофайбер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пэ (</a:t>
            </a: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Термопол,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Россия)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Минобороны России,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бытовая одежда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3"/>
          <p:cNvSpPr>
            <a:spLocks noChangeArrowheads="1"/>
          </p:cNvSpPr>
          <p:nvPr/>
        </p:nvSpPr>
        <p:spPr bwMode="auto">
          <a:xfrm>
            <a:off x="5000628" y="3714752"/>
            <a:ext cx="3409852" cy="736717"/>
          </a:xfrm>
          <a:prstGeom prst="rect">
            <a:avLst/>
          </a:prstGeom>
          <a:solidFill>
            <a:srgbClr val="0D1163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Утеплитель на основе </a:t>
            </a:r>
          </a:p>
          <a:p>
            <a:pPr algn="ctr"/>
            <a:r>
              <a:rPr lang="ru-RU" sz="1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вечьей шерсти</a:t>
            </a:r>
          </a:p>
          <a:p>
            <a:pPr algn="ctr"/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пецодежда ГОСТ,  бытовая одежда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-2815765" y="30411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714348" y="5214950"/>
            <a:ext cx="3409852" cy="695000"/>
          </a:xfrm>
          <a:prstGeom prst="rect">
            <a:avLst/>
          </a:prstGeom>
          <a:solidFill>
            <a:srgbClr val="0D1163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Толщина и масса спецодежды </a:t>
            </a:r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ХТ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меньше на 30 %,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чем в стандартной спецодежде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5" descr="sl-tit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52"/>
            <a:ext cx="192882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73178006"/>
      </p:ext>
    </p:extLst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/>
        </p:nvSpPr>
        <p:spPr>
          <a:xfrm>
            <a:off x="89693" y="116632"/>
            <a:ext cx="8964613" cy="671828"/>
          </a:xfrm>
          <a:prstGeom prst="homePlate">
            <a:avLst>
              <a:gd name="adj" fmla="val 29169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rgbClr val="062E5E"/>
            </a:solidFill>
          </a:ln>
          <a:effectLst>
            <a:outerShdw blurRad="50800" dist="50800" dir="5400000" algn="ctr" rotWithShape="0">
              <a:schemeClr val="tx2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b="1" dirty="0" smtClean="0">
                <a:solidFill>
                  <a:srgbClr val="041592"/>
                </a:solidFill>
                <a:latin typeface="Arial" charset="0"/>
                <a:cs typeface="Arial" charset="0"/>
              </a:rPr>
              <a:t>Хемосорбционный бактерицидный нанокомпозит </a:t>
            </a: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ХТ.</a:t>
            </a:r>
          </a:p>
          <a:p>
            <a:pPr algn="r">
              <a:defRPr/>
            </a:pPr>
            <a:r>
              <a:rPr lang="ru-RU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                                        </a:t>
            </a:r>
            <a:r>
              <a:rPr lang="ru-RU" sz="1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</a:t>
            </a:r>
            <a:r>
              <a:rPr lang="ru-RU" sz="1400" b="1" dirty="0">
                <a:solidFill>
                  <a:schemeClr val="bg1"/>
                </a:solidFill>
                <a:latin typeface="Arial" charset="0"/>
                <a:cs typeface="Arial" charset="0"/>
              </a:rPr>
              <a:t>Прототип – оленья шерсть</a:t>
            </a:r>
            <a:r>
              <a:rPr lang="ru-RU" sz="1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). Особенности.</a:t>
            </a:r>
            <a:endParaRPr lang="ru-RU" sz="14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755575" y="977888"/>
            <a:ext cx="3409852" cy="344092"/>
          </a:xfrm>
          <a:prstGeom prst="rect">
            <a:avLst/>
          </a:prstGeom>
          <a:solidFill>
            <a:srgbClr val="0D1163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Нанокомпозит ХТ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5034015" y="995729"/>
            <a:ext cx="3409852" cy="361569"/>
          </a:xfrm>
          <a:prstGeom prst="rect">
            <a:avLst/>
          </a:prstGeom>
          <a:solidFill>
            <a:srgbClr val="0D1163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Аналоги утеплителя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6" name="Rectangle 33"/>
          <p:cNvSpPr>
            <a:spLocks noChangeArrowheads="1"/>
          </p:cNvSpPr>
          <p:nvPr/>
        </p:nvSpPr>
        <p:spPr bwMode="auto">
          <a:xfrm>
            <a:off x="755575" y="1434817"/>
            <a:ext cx="3436863" cy="851176"/>
          </a:xfrm>
          <a:prstGeom prst="rect">
            <a:avLst/>
          </a:prstGeom>
          <a:solidFill>
            <a:srgbClr val="0D1163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Бактерицидность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изделия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сохраняется при носке и уходе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ввиду её связи с композитом </a:t>
            </a:r>
          </a:p>
          <a:p>
            <a:pPr algn="ctr"/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молекулярном уровне</a:t>
            </a:r>
            <a:endParaRPr lang="ru-RU" sz="1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785786" y="2428868"/>
            <a:ext cx="3409852" cy="433123"/>
          </a:xfrm>
          <a:prstGeom prst="rect">
            <a:avLst/>
          </a:prstGeom>
          <a:solidFill>
            <a:srgbClr val="0D1163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вреден для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организма человека,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включая </a:t>
            </a:r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endParaRPr lang="ru-RU" sz="1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785786" y="3000372"/>
            <a:ext cx="3409852" cy="769714"/>
          </a:xfrm>
          <a:prstGeom prst="rect">
            <a:avLst/>
          </a:prstGeom>
          <a:solidFill>
            <a:srgbClr val="0D1163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Ликвидирует кишечную палочку, </a:t>
            </a:r>
          </a:p>
          <a:p>
            <a:pPr algn="ctr"/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золотистый стафилококк</a:t>
            </a:r>
            <a:r>
              <a:rPr lang="ru-RU" sz="1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грибки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(Заключение НИИ дезинфектологии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Роспотребнадзора, Москва)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785786" y="3857628"/>
            <a:ext cx="3432459" cy="1000132"/>
          </a:xfrm>
          <a:prstGeom prst="rect">
            <a:avLst/>
          </a:prstGeom>
          <a:solidFill>
            <a:srgbClr val="0D1163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Разлагает молекулы воды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депонирует теплопродукцию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организма - создает</a:t>
            </a:r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эффект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легкого </a:t>
            </a:r>
          </a:p>
          <a:p>
            <a:pPr algn="ctr"/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подогрева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Санирует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пододежное пространство.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5072066" y="1500174"/>
            <a:ext cx="3368074" cy="1214446"/>
          </a:xfrm>
          <a:prstGeom prst="rect">
            <a:avLst/>
          </a:prstGeom>
          <a:solidFill>
            <a:srgbClr val="0D1163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Немецкая технология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напыления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частиц серебра на готовое полотно,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Антибактериальная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(«Чайковский текстиль, Москва).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Антибактериальность материалов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смывается во время носки и стирки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5072066" y="2857496"/>
            <a:ext cx="3379885" cy="1040797"/>
          </a:xfrm>
          <a:prstGeom prst="rect">
            <a:avLst/>
          </a:prstGeom>
          <a:solidFill>
            <a:srgbClr val="0D1163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Тинсулейт</a:t>
            </a: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пэ (3М, США) </a:t>
            </a:r>
          </a:p>
          <a:p>
            <a:pPr algn="ctr"/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костюма астронавтов и</a:t>
            </a:r>
          </a:p>
          <a:p>
            <a:pPr algn="ctr"/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космонавтов, бытовой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одежды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обладает бактерицидностью,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теплоизоляция ниже нанокомпозита ХТ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2" name="Rectangle 33"/>
          <p:cNvSpPr>
            <a:spLocks noChangeArrowheads="1"/>
          </p:cNvSpPr>
          <p:nvPr/>
        </p:nvSpPr>
        <p:spPr bwMode="auto">
          <a:xfrm>
            <a:off x="5072066" y="4000504"/>
            <a:ext cx="3429024" cy="857256"/>
          </a:xfrm>
          <a:prstGeom prst="rect">
            <a:avLst/>
          </a:prstGeom>
          <a:solidFill>
            <a:srgbClr val="0D1163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Холлофайбер</a:t>
            </a: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пэ (Термопол, Россия)</a:t>
            </a:r>
          </a:p>
          <a:p>
            <a:pPr algn="ctr"/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Минобороны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России не обладает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бактерицидностью,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теплоизоляция ниже нанокомпозита ХТ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-2815765" y="30411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785786" y="4929198"/>
            <a:ext cx="3427446" cy="642942"/>
          </a:xfrm>
          <a:prstGeom prst="rect">
            <a:avLst/>
          </a:prstGeom>
          <a:solidFill>
            <a:srgbClr val="0D1163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3-6 раз теплее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Тинсулейта и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Холлофайбера, в 2 раза теплее и </a:t>
            </a:r>
          </a:p>
          <a:p>
            <a:pPr algn="ctr"/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6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 прочнее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обувной овчины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33"/>
          <p:cNvSpPr>
            <a:spLocks noChangeArrowheads="1"/>
          </p:cNvSpPr>
          <p:nvPr/>
        </p:nvSpPr>
        <p:spPr bwMode="auto">
          <a:xfrm>
            <a:off x="5072066" y="4929198"/>
            <a:ext cx="3429024" cy="712007"/>
          </a:xfrm>
          <a:prstGeom prst="rect">
            <a:avLst/>
          </a:prstGeom>
          <a:solidFill>
            <a:srgbClr val="0D1163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Овчина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подкладочная обувная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обладает бактерицидностью,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Теплоизоляция ниже нанокомпозита ХТ 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785786" y="5643578"/>
            <a:ext cx="3427446" cy="785818"/>
          </a:xfrm>
          <a:prstGeom prst="rect">
            <a:avLst/>
          </a:prstGeom>
          <a:solidFill>
            <a:srgbClr val="0D1163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Сохраняет свежесть фруктов и овощей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при температуре среды плюс 26 °С </a:t>
            </a:r>
          </a:p>
          <a:p>
            <a:pPr algn="ctr"/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течение 21 суток, 2009 г.</a:t>
            </a:r>
            <a:endParaRPr lang="ru-RU" sz="1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5072066" y="5715016"/>
            <a:ext cx="3429024" cy="712007"/>
          </a:xfrm>
          <a:prstGeom prst="rect">
            <a:avLst/>
          </a:prstGeom>
          <a:solidFill>
            <a:srgbClr val="0D1163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Аналог, </a:t>
            </a:r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США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поддерживает свежесть фруктов </a:t>
            </a:r>
          </a:p>
          <a:p>
            <a:pPr algn="ctr"/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 суток, 2020 г.</a:t>
            </a:r>
            <a:endParaRPr lang="ru-RU" sz="1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5" descr="sl-tit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3" y="142852"/>
            <a:ext cx="1714512" cy="39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17182363"/>
      </p:ext>
    </p:extLst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/>
        </p:nvSpPr>
        <p:spPr>
          <a:xfrm>
            <a:off x="500034" y="45787"/>
            <a:ext cx="8554272" cy="811445"/>
          </a:xfrm>
          <a:prstGeom prst="homePlate">
            <a:avLst>
              <a:gd name="adj" fmla="val 29169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062E5E"/>
            </a:solidFill>
          </a:ln>
          <a:effectLst>
            <a:outerShdw blurRad="50800" dist="50800" dir="5400000" algn="ctr" rotWithShape="0">
              <a:schemeClr val="tx2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Арктический Центр защиты человека от холода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1600" b="1" dirty="0" smtClean="0">
                <a:solidFill>
                  <a:srgbClr val="041592"/>
                </a:solidFill>
                <a:latin typeface="Times New Roman" pitchFamily="18" charset="0"/>
                <a:cs typeface="Times New Roman" pitchFamily="18" charset="0"/>
              </a:rPr>
              <a:t>по разработке и выпуску </a:t>
            </a:r>
            <a:r>
              <a:rPr lang="ru-RU" sz="1400" b="1" dirty="0" smtClean="0">
                <a:solidFill>
                  <a:srgbClr val="041592"/>
                </a:solidFill>
                <a:latin typeface="Times New Roman" pitchFamily="18" charset="0"/>
                <a:cs typeface="Times New Roman" pitchFamily="18" charset="0"/>
              </a:rPr>
              <a:t>продукции с товарным знаком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ХТ </a:t>
            </a:r>
            <a:endParaRPr lang="ru-RU" sz="1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(Проект)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467544" y="1035811"/>
            <a:ext cx="3685297" cy="614277"/>
          </a:xfrm>
          <a:prstGeom prst="rect">
            <a:avLst/>
          </a:prstGeom>
          <a:solidFill>
            <a:srgbClr val="0D1163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</a:rPr>
              <a:t>ПРОДУКЦИЯ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sz="1400" b="1" smtClean="0">
                <a:solidFill>
                  <a:srgbClr val="FFFF00"/>
                </a:solidFill>
              </a:rPr>
              <a:t>для  </a:t>
            </a:r>
            <a:r>
              <a:rPr lang="ru-RU" sz="1400" b="1" dirty="0" smtClean="0">
                <a:solidFill>
                  <a:srgbClr val="FF0000"/>
                </a:solidFill>
              </a:rPr>
              <a:t>А</a:t>
            </a:r>
            <a:r>
              <a:rPr lang="ru-RU" sz="1400" b="1" smtClean="0">
                <a:solidFill>
                  <a:srgbClr val="FF0000"/>
                </a:solidFill>
              </a:rPr>
              <a:t>рктических</a:t>
            </a:r>
            <a:r>
              <a:rPr lang="ru-RU" sz="1400" b="1" smtClean="0">
                <a:solidFill>
                  <a:srgbClr val="FFFF00"/>
                </a:solidFill>
              </a:rPr>
              <a:t> </a:t>
            </a:r>
            <a:endParaRPr lang="ru-RU" sz="14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FFFF00"/>
                </a:solidFill>
              </a:rPr>
              <a:t>регионов  России</a:t>
            </a:r>
            <a:endParaRPr lang="ru-RU" sz="1400" b="1" dirty="0">
              <a:solidFill>
                <a:srgbClr val="FFFF00"/>
              </a:solidFill>
            </a:endParaRP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4990136" y="1047849"/>
            <a:ext cx="3816424" cy="595201"/>
          </a:xfrm>
          <a:prstGeom prst="rect">
            <a:avLst/>
          </a:prstGeom>
          <a:solidFill>
            <a:srgbClr val="0D1163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ПЛАН</a:t>
            </a:r>
          </a:p>
          <a:p>
            <a:pPr algn="ctr"/>
            <a:r>
              <a:rPr lang="ru-RU" sz="1400" b="1" dirty="0" smtClean="0">
                <a:solidFill>
                  <a:srgbClr val="FFFF00"/>
                </a:solidFill>
              </a:rPr>
              <a:t>Технико-экономические показатели</a:t>
            </a:r>
            <a:r>
              <a:rPr lang="ru-RU" sz="1400" b="1" dirty="0" smtClean="0">
                <a:solidFill>
                  <a:srgbClr val="FF0000"/>
                </a:solidFill>
              </a:rPr>
              <a:t>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6" name="Rectangle 33"/>
          <p:cNvSpPr>
            <a:spLocks noChangeArrowheads="1"/>
          </p:cNvSpPr>
          <p:nvPr/>
        </p:nvSpPr>
        <p:spPr bwMode="auto">
          <a:xfrm>
            <a:off x="500034" y="1785926"/>
            <a:ext cx="3697884" cy="847764"/>
          </a:xfrm>
          <a:prstGeom prst="rect">
            <a:avLst/>
          </a:prstGeom>
          <a:solidFill>
            <a:srgbClr val="0D1163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Утеплители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на основе </a:t>
            </a:r>
            <a:r>
              <a:rPr lang="ru-RU" sz="1200" b="1" dirty="0" smtClean="0">
                <a:solidFill>
                  <a:srgbClr val="FFFF00"/>
                </a:solidFill>
              </a:rPr>
              <a:t>ол</a:t>
            </a:r>
            <a:r>
              <a:rPr lang="ru-RU" sz="1200" b="1" dirty="0" smtClean="0">
                <a:solidFill>
                  <a:schemeClr val="bg1"/>
                </a:solidFill>
              </a:rPr>
              <a:t>еньей </a:t>
            </a:r>
            <a:r>
              <a:rPr lang="ru-RU" sz="1200" b="1" dirty="0" smtClean="0">
                <a:solidFill>
                  <a:srgbClr val="FFFF00"/>
                </a:solidFill>
              </a:rPr>
              <a:t>шер</a:t>
            </a:r>
            <a:r>
              <a:rPr lang="ru-RU" sz="1200" b="1" dirty="0" smtClean="0">
                <a:solidFill>
                  <a:schemeClr val="bg1"/>
                </a:solidFill>
              </a:rPr>
              <a:t>сти и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бактерицидного </a:t>
            </a:r>
            <a:r>
              <a:rPr lang="ru-RU" sz="1200" b="1" dirty="0" smtClean="0">
                <a:solidFill>
                  <a:srgbClr val="FFFF00"/>
                </a:solidFill>
              </a:rPr>
              <a:t>нано</a:t>
            </a:r>
            <a:r>
              <a:rPr lang="ru-RU" sz="1200" b="1" dirty="0" smtClean="0">
                <a:solidFill>
                  <a:schemeClr val="bg1"/>
                </a:solidFill>
              </a:rPr>
              <a:t>композита</a:t>
            </a:r>
            <a:endParaRPr lang="ru-RU" sz="1200" dirty="0">
              <a:solidFill>
                <a:srgbClr val="FFFF00"/>
              </a:solidFill>
            </a:endParaRP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500034" y="2786058"/>
            <a:ext cx="3714556" cy="1431843"/>
          </a:xfrm>
          <a:prstGeom prst="rect">
            <a:avLst/>
          </a:prstGeom>
          <a:solidFill>
            <a:srgbClr val="0D1163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 dirty="0" smtClean="0">
              <a:solidFill>
                <a:schemeClr val="bg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rgbClr val="FFFF00"/>
                </a:solidFill>
              </a:rPr>
              <a:t>Спец</a:t>
            </a:r>
            <a:r>
              <a:rPr lang="ru-RU" sz="1200" b="1" dirty="0" smtClean="0">
                <a:solidFill>
                  <a:schemeClr val="bg1"/>
                </a:solidFill>
              </a:rPr>
              <a:t>иальная и бытовая одежда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rgbClr val="FFFF00"/>
                </a:solidFill>
              </a:rPr>
              <a:t>спаль</a:t>
            </a:r>
            <a:r>
              <a:rPr lang="ru-RU" sz="1200" b="1" dirty="0" smtClean="0">
                <a:solidFill>
                  <a:schemeClr val="bg1"/>
                </a:solidFill>
              </a:rPr>
              <a:t>ные мешки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rgbClr val="FFFF00"/>
                </a:solidFill>
              </a:rPr>
              <a:t>нат</a:t>
            </a:r>
            <a:r>
              <a:rPr lang="ru-RU" sz="1200" b="1" dirty="0" smtClean="0">
                <a:solidFill>
                  <a:schemeClr val="bg1"/>
                </a:solidFill>
              </a:rPr>
              <a:t>ельное и спальное белье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rgbClr val="FFFF00"/>
                </a:solidFill>
              </a:rPr>
              <a:t>теп</a:t>
            </a:r>
            <a:r>
              <a:rPr lang="ru-RU" sz="1200" b="1" dirty="0" smtClean="0">
                <a:solidFill>
                  <a:schemeClr val="bg1"/>
                </a:solidFill>
              </a:rPr>
              <a:t>лорекуперирующая полумаска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rgbClr val="FFFF00"/>
                </a:solidFill>
              </a:rPr>
              <a:t>обув</a:t>
            </a:r>
            <a:r>
              <a:rPr lang="ru-RU" sz="1200" b="1" dirty="0" smtClean="0">
                <a:solidFill>
                  <a:schemeClr val="bg1"/>
                </a:solidFill>
              </a:rPr>
              <a:t>ные и др. нетканые материалы</a:t>
            </a:r>
          </a:p>
          <a:p>
            <a:pPr algn="ctr"/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500034" y="4357695"/>
            <a:ext cx="3729278" cy="857255"/>
          </a:xfrm>
          <a:prstGeom prst="rect">
            <a:avLst/>
          </a:prstGeom>
          <a:solidFill>
            <a:srgbClr val="0D1163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Средства защиты коллективной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 защиты от холода: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rgbClr val="FFFF00"/>
                </a:solidFill>
              </a:rPr>
              <a:t>Палатки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rgbClr val="FFFF00"/>
                </a:solidFill>
              </a:rPr>
              <a:t>Яранги</a:t>
            </a:r>
            <a:endParaRPr lang="ru-RU" sz="1200" b="1" dirty="0">
              <a:solidFill>
                <a:srgbClr val="FFFF00"/>
              </a:solidFill>
            </a:endParaRPr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4990136" y="1863167"/>
            <a:ext cx="3816424" cy="1994461"/>
          </a:xfrm>
          <a:prstGeom prst="rect">
            <a:avLst/>
          </a:prstGeom>
          <a:solidFill>
            <a:srgbClr val="0D1163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Необходимое технологическое 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о</a:t>
            </a:r>
            <a:r>
              <a:rPr lang="ru-RU" sz="1200" b="1" smtClean="0">
                <a:solidFill>
                  <a:srgbClr val="FF0000"/>
                </a:solidFill>
              </a:rPr>
              <a:t>борудование </a:t>
            </a:r>
            <a:r>
              <a:rPr lang="ru-RU" sz="1200" b="1" dirty="0" smtClean="0">
                <a:solidFill>
                  <a:srgbClr val="FFFF00"/>
                </a:solidFill>
              </a:rPr>
              <a:t>(расчеты имеются)</a:t>
            </a:r>
            <a:r>
              <a:rPr lang="ru-RU" sz="1200" b="1" dirty="0" smtClean="0">
                <a:solidFill>
                  <a:srgbClr val="FF0000"/>
                </a:solidFill>
              </a:rPr>
              <a:t>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rgbClr val="FFFF00"/>
                </a:solidFill>
              </a:rPr>
              <a:t>Линия</a:t>
            </a:r>
            <a:r>
              <a:rPr lang="ru-RU" sz="1200" b="1" dirty="0" smtClean="0">
                <a:solidFill>
                  <a:schemeClr val="bg1"/>
                </a:solidFill>
              </a:rPr>
              <a:t> изготовления нетканых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bg1"/>
                </a:solidFill>
              </a:rPr>
              <a:t>материалов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rgbClr val="FFFF00"/>
                </a:solidFill>
              </a:rPr>
              <a:t>Ультра</a:t>
            </a:r>
            <a:r>
              <a:rPr lang="ru-RU" sz="1200" b="1" dirty="0" smtClean="0">
                <a:solidFill>
                  <a:schemeClr val="bg1"/>
                </a:solidFill>
              </a:rPr>
              <a:t>звуковая машина для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стежки полотен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rgbClr val="FFFF00"/>
                </a:solidFill>
              </a:rPr>
              <a:t>Швей</a:t>
            </a:r>
            <a:r>
              <a:rPr lang="ru-RU" sz="1200" b="1" dirty="0" smtClean="0">
                <a:solidFill>
                  <a:schemeClr val="bg1"/>
                </a:solidFill>
              </a:rPr>
              <a:t>ное оборудование</a:t>
            </a:r>
          </a:p>
          <a:p>
            <a:pPr algn="ctr"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bg1"/>
                </a:solidFill>
              </a:rPr>
              <a:t> </a:t>
            </a:r>
            <a:r>
              <a:rPr lang="ru-RU" sz="1200" b="1" dirty="0" smtClean="0">
                <a:solidFill>
                  <a:srgbClr val="FFFF00"/>
                </a:solidFill>
              </a:rPr>
              <a:t>Оборудование</a:t>
            </a:r>
            <a:r>
              <a:rPr lang="ru-RU" sz="1200" b="1" dirty="0" smtClean="0">
                <a:solidFill>
                  <a:schemeClr val="bg1"/>
                </a:solidFill>
              </a:rPr>
              <a:t> для изготовления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 полумаски с каркасом  из пластмассы</a:t>
            </a:r>
          </a:p>
          <a:p>
            <a:pPr algn="ctr"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bg1"/>
                </a:solidFill>
              </a:rPr>
              <a:t> </a:t>
            </a:r>
            <a:r>
              <a:rPr lang="ru-RU" sz="1200" b="1" dirty="0" smtClean="0">
                <a:solidFill>
                  <a:srgbClr val="FFFF00"/>
                </a:solidFill>
              </a:rPr>
              <a:t>Пресс</a:t>
            </a:r>
            <a:r>
              <a:rPr lang="ru-RU" sz="1200" b="1" dirty="0" smtClean="0">
                <a:solidFill>
                  <a:schemeClr val="bg1"/>
                </a:solidFill>
              </a:rPr>
              <a:t> для изготовления стельки для обуви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4990136" y="3929066"/>
            <a:ext cx="3816424" cy="1428760"/>
          </a:xfrm>
          <a:prstGeom prst="rect">
            <a:avLst/>
          </a:prstGeom>
          <a:solidFill>
            <a:srgbClr val="0D1163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chemeClr val="bg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chemeClr val="bg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Стоимость оборудования, его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поставки, установки, обучения</a:t>
            </a:r>
          </a:p>
          <a:p>
            <a:pPr algn="ctr"/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персонала, запуска производства</a:t>
            </a:r>
          </a:p>
          <a:p>
            <a:pPr algn="ctr"/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18 млн </a:t>
            </a:r>
            <a:r>
              <a:rPr lang="ru-RU" sz="1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руб. </a:t>
            </a:r>
            <a:endParaRPr lang="ru-RU" sz="1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Потребная </a:t>
            </a: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площадь</a:t>
            </a:r>
          </a:p>
          <a:p>
            <a:pPr algn="ctr"/>
            <a:r>
              <a:rPr lang="ru-RU" sz="1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450 </a:t>
            </a:r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м2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рабочих </a:t>
            </a:r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мест</a:t>
            </a:r>
          </a:p>
          <a:p>
            <a:pPr algn="ctr"/>
            <a:endParaRPr lang="ru-RU" sz="1400" b="1" dirty="0">
              <a:solidFill>
                <a:schemeClr val="bg1"/>
              </a:solidFill>
            </a:endParaRPr>
          </a:p>
          <a:p>
            <a:pPr algn="ctr"/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2" name="Rectangle 33"/>
          <p:cNvSpPr>
            <a:spLocks noChangeArrowheads="1"/>
          </p:cNvSpPr>
          <p:nvPr/>
        </p:nvSpPr>
        <p:spPr bwMode="auto">
          <a:xfrm>
            <a:off x="5000628" y="5500702"/>
            <a:ext cx="3816424" cy="678500"/>
          </a:xfrm>
          <a:prstGeom prst="rect">
            <a:avLst/>
          </a:prstGeom>
          <a:solidFill>
            <a:srgbClr val="0D1163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 – </a:t>
            </a:r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 млн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руб. (1-й год)</a:t>
            </a:r>
          </a:p>
          <a:p>
            <a:pPr algn="ctr"/>
            <a:r>
              <a:rPr lang="ru-RU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1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 – </a:t>
            </a:r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100 млн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-2815765" y="30411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500034" y="5357826"/>
            <a:ext cx="3786214" cy="1071570"/>
          </a:xfrm>
          <a:prstGeom prst="rect">
            <a:avLst/>
          </a:prstGeom>
          <a:solidFill>
            <a:srgbClr val="0D1163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Нетканые материалы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разных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отраслей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Арктики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 известных и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местных природных ресурсов: </a:t>
            </a:r>
          </a:p>
          <a:p>
            <a:pPr algn="ctr"/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оительства, </a:t>
            </a:r>
          </a:p>
          <a:p>
            <a:pPr algn="ctr"/>
            <a:r>
              <a:rPr lang="ru-RU" sz="1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ель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ского хозяйства,  </a:t>
            </a:r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мед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ицины  и др.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Мои активы\Свидетельство ТЗ-ХТ 05.03.18 г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3502" y="142852"/>
            <a:ext cx="533340" cy="642942"/>
          </a:xfrm>
          <a:prstGeom prst="rect">
            <a:avLst/>
          </a:prstGeom>
          <a:noFill/>
        </p:spPr>
      </p:pic>
      <p:pic>
        <p:nvPicPr>
          <p:cNvPr id="16" name="Picture 5" descr="sl-tit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42853"/>
            <a:ext cx="1571636" cy="39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25009902"/>
      </p:ext>
    </p:extLst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/>
        </p:nvSpPr>
        <p:spPr>
          <a:xfrm>
            <a:off x="179387" y="0"/>
            <a:ext cx="8964613" cy="684449"/>
          </a:xfrm>
          <a:prstGeom prst="homePlate">
            <a:avLst>
              <a:gd name="adj" fmla="val 29169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rgbClr val="041592"/>
            </a:solidFill>
          </a:ln>
          <a:effectLst>
            <a:outerShdw blurRad="50800" dist="50800" dir="5400000" algn="ctr" rotWithShape="0">
              <a:schemeClr val="tx2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41592"/>
                </a:solidFill>
                <a:latin typeface="Arial" charset="0"/>
                <a:cs typeface="Arial" charset="0"/>
              </a:rPr>
              <a:t>Социально-экономическая эффективность деятельности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Якутского</a:t>
            </a:r>
            <a:endParaRPr lang="ru-RU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Арктического Центра защиты человека </a:t>
            </a:r>
            <a:r>
              <a:rPr lang="ru-RU" b="1" smtClean="0">
                <a:solidFill>
                  <a:schemeClr val="bg1"/>
                </a:solidFill>
                <a:latin typeface="Arial" charset="0"/>
                <a:cs typeface="Arial" charset="0"/>
              </a:rPr>
              <a:t>от холода</a:t>
            </a:r>
            <a:endParaRPr lang="ru-RU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2857488" y="857232"/>
            <a:ext cx="3409852" cy="535642"/>
          </a:xfrm>
          <a:prstGeom prst="rect">
            <a:avLst/>
          </a:prstGeom>
          <a:solidFill>
            <a:srgbClr val="0D1163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Для РС (Якутия)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6" name="Rectangle 33"/>
          <p:cNvSpPr>
            <a:spLocks noChangeArrowheads="1"/>
          </p:cNvSpPr>
          <p:nvPr/>
        </p:nvSpPr>
        <p:spPr bwMode="auto">
          <a:xfrm>
            <a:off x="1500166" y="1500175"/>
            <a:ext cx="6165718" cy="571504"/>
          </a:xfrm>
          <a:prstGeom prst="rect">
            <a:avLst/>
          </a:prstGeom>
          <a:solidFill>
            <a:srgbClr val="0D1163"/>
          </a:solidFill>
          <a:ln w="28575">
            <a:solidFill>
              <a:srgbClr val="4C8FF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Дальнейшее развитие материально-духовного наследия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коренных народов Якутии -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традиций национальных костюмов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1500166" y="3143248"/>
            <a:ext cx="6160560" cy="1143007"/>
          </a:xfrm>
          <a:prstGeom prst="rect">
            <a:avLst/>
          </a:prstGeom>
          <a:solidFill>
            <a:srgbClr val="0D1163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Создание новых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рабочих мест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специалистов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текстильной и швейной отраслей промышленности, </a:t>
            </a:r>
          </a:p>
          <a:p>
            <a:pPr algn="ctr"/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поддержка местных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пошивочных </a:t>
            </a: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цехов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отдельных </a:t>
            </a: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мастеров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местах компактного проживания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коренных народов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Арктики</a:t>
            </a:r>
          </a:p>
          <a:p>
            <a:pPr algn="ctr"/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-2815765" y="30411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1500166" y="2143116"/>
            <a:ext cx="6158355" cy="928694"/>
          </a:xfrm>
          <a:prstGeom prst="rect">
            <a:avLst/>
          </a:prstGeom>
          <a:solidFill>
            <a:srgbClr val="0D1163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Улучшение условий труда и быта населения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pPr algn="ctr"/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развитие туризма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расширение туристического сезона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счет  качественной экипировки и регионального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духовно-материального колорита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33"/>
          <p:cNvSpPr>
            <a:spLocks noChangeArrowheads="1"/>
          </p:cNvSpPr>
          <p:nvPr/>
        </p:nvSpPr>
        <p:spPr bwMode="auto">
          <a:xfrm>
            <a:off x="1500166" y="4357694"/>
            <a:ext cx="6158355" cy="842310"/>
          </a:xfrm>
          <a:prstGeom prst="rect">
            <a:avLst/>
          </a:prstGeom>
          <a:solidFill>
            <a:srgbClr val="0D1163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прикладной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науки</a:t>
            </a:r>
            <a:r>
              <a:rPr lang="ru-RU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области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разработки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средств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индивидуальной и </a:t>
            </a:r>
            <a:endPara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коллективной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защиты человека от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холода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1500167" y="5286388"/>
            <a:ext cx="6143667" cy="773876"/>
          </a:xfrm>
          <a:prstGeom prst="rect">
            <a:avLst/>
          </a:prstGeom>
          <a:solidFill>
            <a:srgbClr val="0D1163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Развитие местной промышленности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Расширение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ассортимента </a:t>
            </a:r>
            <a:endPara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объема </a:t>
            </a:r>
            <a:r>
              <a:rPr lang="ru-RU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экспортного </a:t>
            </a: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товара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Замена импорта нетканых материалов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одежды. Повышение налоговых отчислений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1500166" y="6143644"/>
            <a:ext cx="6165716" cy="500043"/>
          </a:xfrm>
          <a:prstGeom prst="rect">
            <a:avLst/>
          </a:prstGeom>
          <a:solidFill>
            <a:srgbClr val="0D1163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Улучшение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имиджа Якутии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её пределами </a:t>
            </a:r>
          </a:p>
          <a:p>
            <a:pPr algn="ctr"/>
            <a:endParaRPr lang="ru-RU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0191081"/>
      </p:ext>
    </p:extLst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13769</TotalTime>
  <Words>819</Words>
  <Application>Microsoft Office PowerPoint</Application>
  <PresentationFormat>Экран (4:3)</PresentationFormat>
  <Paragraphs>255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 ОТЕЧЕСТВЕННЫЕ  ПРОДУКТЫ  НОВОГО  ПОКОЛЕНИЯ 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Расторгуева</dc:creator>
  <cp:lastModifiedBy>Пользователь</cp:lastModifiedBy>
  <cp:revision>709</cp:revision>
  <dcterms:created xsi:type="dcterms:W3CDTF">2012-07-06T08:13:28Z</dcterms:created>
  <dcterms:modified xsi:type="dcterms:W3CDTF">2020-11-24T10:08:55Z</dcterms:modified>
</cp:coreProperties>
</file>